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2" r:id="rId2"/>
    <p:sldId id="284" r:id="rId3"/>
    <p:sldId id="285" r:id="rId4"/>
    <p:sldId id="283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1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09BA-2CFB-474C-A6A8-8A7652F8542A}" type="datetimeFigureOut">
              <a:rPr lang="ru-RU" smtClean="0"/>
              <a:pPr/>
              <a:t>26.10.2024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17E70E-195A-4522-A6B9-B91AC8337D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09BA-2CFB-474C-A6A8-8A7652F8542A}" type="datetimeFigureOut">
              <a:rPr lang="ru-RU" smtClean="0"/>
              <a:pPr/>
              <a:t>26.10.2024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7E70E-195A-4522-A6B9-B91AC8337D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09BA-2CFB-474C-A6A8-8A7652F8542A}" type="datetimeFigureOut">
              <a:rPr lang="ru-RU" smtClean="0"/>
              <a:pPr/>
              <a:t>26.10.2024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7E70E-195A-4522-A6B9-B91AC8337D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81609BA-2CFB-474C-A6A8-8A7652F8542A}" type="datetimeFigureOut">
              <a:rPr lang="ru-RU" smtClean="0"/>
              <a:pPr/>
              <a:t>26.10.2024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A17E70E-195A-4522-A6B9-B91AC8337D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09BA-2CFB-474C-A6A8-8A7652F8542A}" type="datetimeFigureOut">
              <a:rPr lang="ru-RU" smtClean="0"/>
              <a:pPr/>
              <a:t>26.10.2024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7E70E-195A-4522-A6B9-B91AC8337D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09BA-2CFB-474C-A6A8-8A7652F8542A}" type="datetimeFigureOut">
              <a:rPr lang="ru-RU" smtClean="0"/>
              <a:pPr/>
              <a:t>26.10.2024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7E70E-195A-4522-A6B9-B91AC8337D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7E70E-195A-4522-A6B9-B91AC8337D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09BA-2CFB-474C-A6A8-8A7652F8542A}" type="datetimeFigureOut">
              <a:rPr lang="ru-RU" smtClean="0"/>
              <a:pPr/>
              <a:t>26.10.2024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09BA-2CFB-474C-A6A8-8A7652F8542A}" type="datetimeFigureOut">
              <a:rPr lang="ru-RU" smtClean="0"/>
              <a:pPr/>
              <a:t>26.10.2024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7E70E-195A-4522-A6B9-B91AC8337D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09BA-2CFB-474C-A6A8-8A7652F8542A}" type="datetimeFigureOut">
              <a:rPr lang="ru-RU" smtClean="0"/>
              <a:pPr/>
              <a:t>26.10.2024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7E70E-195A-4522-A6B9-B91AC8337D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81609BA-2CFB-474C-A6A8-8A7652F8542A}" type="datetimeFigureOut">
              <a:rPr lang="ru-RU" smtClean="0"/>
              <a:pPr/>
              <a:t>26.10.2024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A17E70E-195A-4522-A6B9-B91AC8337D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09BA-2CFB-474C-A6A8-8A7652F8542A}" type="datetimeFigureOut">
              <a:rPr lang="ru-RU" smtClean="0"/>
              <a:pPr/>
              <a:t>26.10.2024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17E70E-195A-4522-A6B9-B91AC8337D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81609BA-2CFB-474C-A6A8-8A7652F8542A}" type="datetimeFigureOut">
              <a:rPr lang="ru-RU" smtClean="0"/>
              <a:pPr/>
              <a:t>26.10.2024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A17E70E-195A-4522-A6B9-B91AC8337D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3599" y="332656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cap="all" dirty="0" smtClean="0"/>
              <a:t>Новосибирская область </a:t>
            </a:r>
          </a:p>
          <a:p>
            <a:pPr algn="ctr"/>
            <a:r>
              <a:rPr lang="ru-RU" sz="1400" b="1" cap="all" dirty="0" smtClean="0"/>
              <a:t>Муниципальное  </a:t>
            </a:r>
            <a:r>
              <a:rPr lang="ru-RU" sz="1400" b="1" cap="all" dirty="0" err="1" smtClean="0"/>
              <a:t>казёное</a:t>
            </a:r>
            <a:r>
              <a:rPr lang="ru-RU" sz="1400" b="1" cap="all" dirty="0" smtClean="0"/>
              <a:t> дошкольное образовательное</a:t>
            </a:r>
          </a:p>
          <a:p>
            <a:pPr algn="ctr"/>
            <a:r>
              <a:rPr lang="ru-RU" sz="1400" b="1" cap="all" dirty="0" smtClean="0"/>
              <a:t> учреждение</a:t>
            </a:r>
            <a:r>
              <a:rPr lang="ru-RU" sz="1400" b="1" cap="all" dirty="0" smtClean="0"/>
              <a:t>  </a:t>
            </a:r>
            <a:r>
              <a:rPr lang="ru-RU" sz="1400" b="1" cap="all" dirty="0" err="1" smtClean="0"/>
              <a:t>Быструхинский</a:t>
            </a:r>
            <a:r>
              <a:rPr lang="ru-RU" sz="1400" b="1" cap="all" dirty="0" smtClean="0"/>
              <a:t>  детский сад «</a:t>
            </a:r>
            <a:r>
              <a:rPr lang="ru-RU" sz="1400" b="1" cap="all" dirty="0"/>
              <a:t>К</a:t>
            </a:r>
            <a:r>
              <a:rPr lang="ru-RU" sz="1400" b="1" cap="all" dirty="0" smtClean="0"/>
              <a:t>олосок» </a:t>
            </a:r>
          </a:p>
          <a:p>
            <a:pPr algn="ctr"/>
            <a:r>
              <a:rPr lang="ru-RU" sz="1400" b="1" cap="all" dirty="0" err="1" smtClean="0"/>
              <a:t>Кочковского</a:t>
            </a:r>
            <a:r>
              <a:rPr lang="ru-RU" sz="1400" b="1" cap="all" dirty="0" smtClean="0"/>
              <a:t> района Новосибирской области Быструха</a:t>
            </a:r>
            <a:endParaRPr lang="en-US" sz="1400" b="1" cap="all" dirty="0"/>
          </a:p>
        </p:txBody>
      </p:sp>
      <p:sp>
        <p:nvSpPr>
          <p:cNvPr id="8" name="TextBox 7"/>
          <p:cNvSpPr txBox="1"/>
          <p:nvPr/>
        </p:nvSpPr>
        <p:spPr>
          <a:xfrm>
            <a:off x="755576" y="2060848"/>
            <a:ext cx="7776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Методическая разработка </a:t>
            </a:r>
            <a:endParaRPr lang="ru-RU" sz="3600" b="1" dirty="0" smtClean="0"/>
          </a:p>
          <a:p>
            <a:pPr algn="ctr"/>
            <a:r>
              <a:rPr lang="ru-RU" sz="3600" b="1" dirty="0" smtClean="0"/>
              <a:t>по </a:t>
            </a:r>
            <a:r>
              <a:rPr lang="ru-RU" sz="3600" b="1" dirty="0" smtClean="0"/>
              <a:t>теме: </a:t>
            </a:r>
            <a:endParaRPr lang="ru-RU" sz="3600" b="1" dirty="0" smtClean="0"/>
          </a:p>
          <a:p>
            <a:pPr algn="ctr"/>
            <a:r>
              <a:rPr lang="ru-RU" sz="3600" b="1" dirty="0" smtClean="0"/>
              <a:t>Великая </a:t>
            </a:r>
            <a:r>
              <a:rPr lang="ru-RU" sz="3600" b="1" dirty="0" smtClean="0"/>
              <a:t>Отечественная </a:t>
            </a:r>
            <a:r>
              <a:rPr lang="ru-RU" sz="3600" b="1" dirty="0" smtClean="0"/>
              <a:t>война </a:t>
            </a:r>
            <a:endParaRPr lang="en-US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851856" y="4581128"/>
            <a:ext cx="509113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b="1" cap="all" dirty="0" smtClean="0"/>
              <a:t>Воспитателя </a:t>
            </a:r>
            <a:r>
              <a:rPr lang="en-US" sz="1400" b="1" cap="all" dirty="0" smtClean="0"/>
              <a:t>I </a:t>
            </a:r>
            <a:r>
              <a:rPr lang="ru-RU" sz="1400" b="1" cap="all" dirty="0" smtClean="0"/>
              <a:t>квалификационной </a:t>
            </a:r>
            <a:r>
              <a:rPr lang="ru-RU" sz="1400" b="1" cap="all" dirty="0" smtClean="0"/>
              <a:t>категории</a:t>
            </a:r>
          </a:p>
          <a:p>
            <a:pPr algn="r"/>
            <a:r>
              <a:rPr lang="ru-RU" sz="1400" b="1" cap="all" dirty="0" smtClean="0"/>
              <a:t>Огородник Лилии Юрьевны</a:t>
            </a:r>
            <a:endParaRPr lang="ru-RU" sz="1400" b="1" cap="all" dirty="0" smtClean="0"/>
          </a:p>
          <a:p>
            <a:pPr algn="r"/>
            <a:endParaRPr lang="ru-RU" dirty="0"/>
          </a:p>
          <a:p>
            <a:pPr algn="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11960" y="6243996"/>
            <a:ext cx="817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2024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941168"/>
            <a:ext cx="8229600" cy="191683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+mn-lt"/>
              </a:rPr>
              <a:t>Бомбы сыпались на пионерские лагеря, детские сады</a:t>
            </a:r>
            <a:br>
              <a:rPr lang="ru-RU" sz="3200" b="1" dirty="0" smtClean="0">
                <a:solidFill>
                  <a:schemeClr val="tx1"/>
                </a:solidFill>
                <a:latin typeface="+mn-lt"/>
              </a:rPr>
            </a:br>
            <a:endParaRPr lang="ru-RU" sz="32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146" name="Picture 2" descr="C:\Users\я\Desktop\презентация\ВОВ\0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260648"/>
            <a:ext cx="7812360" cy="4797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45224"/>
            <a:ext cx="8229600" cy="141277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+mn-lt"/>
              </a:rPr>
              <a:t>На больницы и жилые дома</a:t>
            </a:r>
            <a:br>
              <a:rPr lang="ru-RU" sz="3200" b="1" dirty="0" smtClean="0">
                <a:solidFill>
                  <a:schemeClr val="tx1"/>
                </a:solidFill>
                <a:latin typeface="+mn-lt"/>
              </a:rPr>
            </a:br>
            <a:endParaRPr lang="ru-RU" sz="32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170" name="Picture 2" descr="C:\Users\я\Desktop\презентация\ВОВ\0_d1be8_65bb9851_XX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476672"/>
            <a:ext cx="8050678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3682752" cy="572487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+mn-lt"/>
              </a:rPr>
              <a:t>Фашистская Германия хотела уничтожить весь народ нашей страны. В те грозные дни начала Великой Отечественной войны, словно клятва Родине, звучала песня «Священная война (муз. А. Александрова, сл. В. Лебедева- Кумача</a:t>
            </a:r>
            <a:r>
              <a:rPr lang="ru-RU" sz="2800" b="1" dirty="0" smtClean="0">
                <a:solidFill>
                  <a:schemeClr val="tx1"/>
                </a:solidFill>
                <a:latin typeface="+mn-lt"/>
              </a:rPr>
              <a:t>)</a:t>
            </a:r>
            <a:endParaRPr lang="ru-RU" sz="28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8194" name="Picture 2" descr="C:\Users\я\Desktop\презентация\ВОВ\img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5976" y="404664"/>
            <a:ext cx="4076700" cy="576064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582" y="332656"/>
            <a:ext cx="8229600" cy="183644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+mn-lt"/>
              </a:rPr>
              <a:t>Все люди поднялись на защиту своей Родины. На фронт шли не только воины нашей армии, но даже дети нередко убегали из дома, чтобы воевать с </a:t>
            </a:r>
            <a:r>
              <a:rPr lang="ru-RU" sz="2800" b="1" dirty="0" smtClean="0">
                <a:solidFill>
                  <a:schemeClr val="tx1"/>
                </a:solidFill>
                <a:latin typeface="+mn-lt"/>
              </a:rPr>
              <a:t>фашистами</a:t>
            </a:r>
            <a:endParaRPr lang="ru-RU" sz="28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9218" name="Picture 2" descr="C:\Users\я\Desktop\презентация\ВОВ\518db8aaca5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9632" y="2276872"/>
            <a:ext cx="6667500" cy="4200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я\Desktop\презентация\ВОВ\Презентация на тему_ _Презентация на тему_ Великая Отечественная война 1941-1945. К 70-летию Великой Победы_. Скачать бесплатно и без регистрации._files\img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675"/>
            <a:ext cx="9142549" cy="6860675"/>
          </a:xfrm>
          <a:prstGeom prst="rect">
            <a:avLst/>
          </a:prstGeom>
          <a:noFill/>
        </p:spPr>
      </p:pic>
      <p:pic>
        <p:nvPicPr>
          <p:cNvPr id="10242" name="Picture 2" descr="C:\Users\я\Desktop\презентация\ВОВ\80273892_3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764704"/>
            <a:ext cx="3816424" cy="5259337"/>
          </a:xfrm>
          <a:prstGeom prst="rect">
            <a:avLst/>
          </a:prstGeom>
          <a:noFill/>
        </p:spPr>
      </p:pic>
      <p:pic>
        <p:nvPicPr>
          <p:cNvPr id="3075" name="Picture 3" descr="C:\Users\я\Desktop\презентация\ВОВ\ee114ee47f49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4008" y="764704"/>
            <a:ext cx="3816424" cy="5262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16216" y="548680"/>
            <a:ext cx="2304256" cy="547112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Первыми приняли на себя удар фашистского нашествия пограничники. Они оказали врагу героическое </a:t>
            </a:r>
            <a:r>
              <a:rPr lang="ru-RU" sz="2400" b="1" dirty="0" smtClean="0">
                <a:solidFill>
                  <a:schemeClr val="tx1"/>
                </a:solidFill>
              </a:rPr>
              <a:t>сопротивление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1266" name="Picture 2" descr="C:\Users\я\Desktop\презентация\ВОВ\92efbd856029ef96d360dd395c83135357315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я\Desktop\презентация\ВОВ\Презентация на тему_ _Презентация на тему_ Великая Отечественная война 1941-1945. К 70-летию Великой Победы_. Скачать бесплатно и без регистрации._files\img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3763"/>
            <a:ext cx="9144000" cy="6861763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6228184" y="908720"/>
            <a:ext cx="2555776" cy="4823048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Воины писали на стенах крепости «Умрём, но из крепости не уйдём</a:t>
            </a:r>
            <a:r>
              <a:rPr lang="ru-RU" sz="2800" b="1" dirty="0" smtClean="0">
                <a:solidFill>
                  <a:schemeClr val="bg1"/>
                </a:solidFill>
              </a:rPr>
              <a:t>»</a:t>
            </a:r>
            <a:endParaRPr lang="ru-RU" sz="2800" b="1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я\Desktop\презентация\ВОВ\818825477e71-1024x68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764704"/>
            <a:ext cx="6122137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я\Desktop\презентация\ВОВ\Презентация на тему_ _Презентация на тему_ Великая Отечественная война 1941-1945. К 70-летию Великой Победы_. Скачать бесплатно и без регистрации._files\img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675"/>
            <a:ext cx="9142549" cy="6860675"/>
          </a:xfrm>
          <a:prstGeom prst="rect">
            <a:avLst/>
          </a:prstGeom>
          <a:noFill/>
        </p:spPr>
      </p:pic>
      <p:pic>
        <p:nvPicPr>
          <p:cNvPr id="6" name="Рисунок 5" descr="img17.jpg"/>
          <p:cNvPicPr>
            <a:picLocks noGrp="1" noChangeAspect="1"/>
          </p:cNvPicPr>
          <p:nvPr>
            <p:ph type="pic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95536" y="692696"/>
            <a:ext cx="5796136" cy="535592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0192" y="692696"/>
            <a:ext cx="2448272" cy="532710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Осенью 1941 года фашисты начали наступление на Москву- на столицу нашей Родины. Гитлер приказал взять Москву любой ценой. Немецкие генералы готовили свои войска к параду на Красной площади</a:t>
            </a:r>
            <a:r>
              <a:rPr lang="ru-RU" sz="1800" b="1" dirty="0" smtClean="0"/>
              <a:t>.</a:t>
            </a:r>
            <a:br>
              <a:rPr lang="ru-RU" sz="1800" b="1" dirty="0" smtClean="0"/>
            </a:br>
            <a:endParaRPr lang="ru-RU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764704"/>
            <a:ext cx="2057400" cy="525509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Парад на Красной площади состоялся, но не тот, о котором мечтал </a:t>
            </a:r>
            <a:r>
              <a:rPr lang="ru-RU" sz="2800" b="1" dirty="0" smtClean="0">
                <a:solidFill>
                  <a:schemeClr val="tx1"/>
                </a:solidFill>
              </a:rPr>
              <a:t>Гитлер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f202ff44d6b8f8c3559839bfe00b5fd9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-130G0093320-50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620688"/>
            <a:ext cx="2057400" cy="539911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7 ноября 1941 года состоялся традиционный парад советских войск. И прямо с парада бойцы уходили на </a:t>
            </a:r>
            <a:r>
              <a:rPr lang="ru-RU" sz="2400" b="1" dirty="0" smtClean="0">
                <a:solidFill>
                  <a:schemeClr val="tx1"/>
                </a:solidFill>
              </a:rPr>
              <a:t>фронт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3599" y="188640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Constantia" panose="02030602050306030303" pitchFamily="18" charset="0"/>
              </a:rPr>
              <a:t>Актуальность</a:t>
            </a:r>
            <a:endParaRPr lang="en-US" sz="4800" b="1" dirty="0">
              <a:latin typeface="Constantia" panose="0203060205030603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6293" y="1268760"/>
            <a:ext cx="777686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000" b="1" dirty="0">
                <a:ea typeface="Times New Roman"/>
              </a:rPr>
              <a:t>В Федеральном государственном образовательном стандарте дошкольного образования (ФГОС ДО) приобщение детей к социокультурным нормам, традициям семьи, общества и государства, утверждено одним из ключевых принципов дошкольного образования (пункт 1.4). </a:t>
            </a:r>
            <a:endParaRPr lang="ru-RU" sz="2000" b="1" dirty="0" smtClean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indent="457200" algn="just"/>
            <a:r>
              <a:rPr lang="ru-RU" sz="2000" b="1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Важными </a:t>
            </a:r>
            <a:r>
              <a:rPr lang="ru-RU" sz="2000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для воспитания патриотических </a:t>
            </a:r>
            <a:r>
              <a:rPr lang="ru-RU" sz="2000" b="1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чувств являются </a:t>
            </a:r>
            <a:r>
              <a:rPr lang="ru-RU" sz="2000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исторические знания. Победа в Великой Отечественной войне - это подвиг наших отцов, дедов, прадедов, всего нашего народа. Но пройдет еще двадцать или тридцать лет и война с ее победами и поражениями, подвиг нашего народа станут для наших детей совсем давней историей. Поэтому необходимо рассказывать детям </a:t>
            </a:r>
            <a:r>
              <a:rPr lang="ru-RU" sz="2000" b="1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об этом историческом событии.</a:t>
            </a:r>
          </a:p>
          <a:p>
            <a:pPr indent="457200" algn="just"/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78533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 (3)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95536" y="548680"/>
            <a:ext cx="6019800" cy="55626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88224" y="980728"/>
            <a:ext cx="2057400" cy="5471120"/>
          </a:xfrm>
        </p:spPr>
        <p:txBody>
          <a:bodyPr>
            <a:normAutofit fontScale="92500"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«Велика Россия, а отступать некуда, позади – Москва»: так говорили наши бойцы и стояли насмерть. И они </a:t>
            </a:r>
            <a:r>
              <a:rPr lang="ru-RU" sz="2400" b="1" dirty="0" smtClean="0">
                <a:solidFill>
                  <a:schemeClr val="tx1"/>
                </a:solidFill>
              </a:rPr>
              <a:t>выстояли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ddefault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88224" y="1340768"/>
            <a:ext cx="2057400" cy="453650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На войне сражались не только мужчины. Но и женщины.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" name="Содержимое 8" descr="xppc158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323528" y="1412776"/>
            <a:ext cx="4038600" cy="2843693"/>
          </a:xfrm>
        </p:spPr>
      </p:pic>
      <p:pic>
        <p:nvPicPr>
          <p:cNvPr id="10" name="Содержимое 9" descr="3720212030.bzgir8j5j5wg0gwwkgkw80o4k.ejcuplo1l0oo0sk8c40s8osc4.th.jpe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4860032" y="1412776"/>
            <a:ext cx="4038600" cy="2756345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905400"/>
          </a:xfrm>
        </p:spPr>
        <p:txBody>
          <a:bodyPr>
            <a:normAutofit/>
          </a:bodyPr>
          <a:lstStyle/>
          <a:p>
            <a:pPr algn="ctr"/>
            <a:r>
              <a:rPr lang="ru-RU" sz="3100" b="1" dirty="0" smtClean="0">
                <a:solidFill>
                  <a:schemeClr val="tx1"/>
                </a:solidFill>
                <a:latin typeface="+mn-lt"/>
              </a:rPr>
              <a:t>Они были медсестрами, врачами, связистами, </a:t>
            </a:r>
            <a:r>
              <a:rPr lang="ru-RU" sz="3100" b="1" dirty="0" smtClean="0">
                <a:solidFill>
                  <a:schemeClr val="tx1"/>
                </a:solidFill>
                <a:latin typeface="+mn-lt"/>
              </a:rPr>
              <a:t>разведчицами</a:t>
            </a:r>
            <a:r>
              <a:rPr lang="ru-RU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+mn-lt"/>
              </a:rPr>
            </a:br>
            <a:endParaRPr lang="ru-RU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098" name="Picture 2" descr="C:\Users\я\Desktop\презентация\ВОВ\a6f297efb3300e3caf08d6aeef6c75f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99792" y="3933056"/>
            <a:ext cx="3901646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6629400" y="692696"/>
            <a:ext cx="2057400" cy="5327104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Многих солдат спасли от смерти добрые женские </a:t>
            </a:r>
            <a:r>
              <a:rPr lang="ru-RU" sz="2800" b="1" dirty="0" smtClean="0">
                <a:solidFill>
                  <a:schemeClr val="tx1"/>
                </a:solidFill>
              </a:rPr>
              <a:t>руки</a:t>
            </a: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2" name="Рисунок 11" descr="1353760569-0475903-www.nevsepic.com.ua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 t="3245" b="3245"/>
          <a:stretch>
            <a:fillRect/>
          </a:stretch>
        </p:blipFill>
        <p:spPr>
          <a:xfrm>
            <a:off x="395536" y="476672"/>
            <a:ext cx="6019800" cy="5562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476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chemeClr val="tx1"/>
                </a:solidFill>
              </a:rPr>
              <a:t>А в тылу старики, женщины</a:t>
            </a:r>
            <a:r>
              <a:rPr lang="ru-RU" sz="3100" b="1" dirty="0" smtClean="0">
                <a:solidFill>
                  <a:schemeClr val="tx1"/>
                </a:solidFill>
              </a:rPr>
              <a:t>,  </a:t>
            </a:r>
            <a:r>
              <a:rPr lang="ru-RU" sz="3100" b="1" dirty="0" smtClean="0">
                <a:solidFill>
                  <a:schemeClr val="tx1"/>
                </a:solidFill>
              </a:rPr>
              <a:t>дети работали на заводах и </a:t>
            </a:r>
            <a:r>
              <a:rPr lang="ru-RU" sz="3100" b="1" dirty="0" smtClean="0">
                <a:solidFill>
                  <a:schemeClr val="tx1"/>
                </a:solidFill>
              </a:rPr>
              <a:t>фабриках</a:t>
            </a: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9" name="Содержимое 8" descr="0_baaba_b5b11a1c_XXL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 rot="20836890">
            <a:off x="263078" y="1392702"/>
            <a:ext cx="4059238" cy="2842259"/>
          </a:xfrm>
        </p:spPr>
      </p:pic>
      <p:pic>
        <p:nvPicPr>
          <p:cNvPr id="10" name="Содержимое 9" descr="12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2195736" y="3977680"/>
            <a:ext cx="4059238" cy="2880320"/>
          </a:xfrm>
        </p:spPr>
      </p:pic>
      <p:pic>
        <p:nvPicPr>
          <p:cNvPr id="5122" name="Picture 2" descr="C:\Users\я\Desktop\презентация\ВОВ\0025-025-Deti-vojny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056103">
            <a:off x="4331352" y="1637381"/>
            <a:ext cx="4313578" cy="28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И днем и ночью делали </a:t>
            </a:r>
            <a:r>
              <a:rPr lang="ru-RU" sz="2800" b="1" dirty="0" smtClean="0">
                <a:solidFill>
                  <a:schemeClr val="tx1"/>
                </a:solidFill>
              </a:rPr>
              <a:t> снаряды</a:t>
            </a:r>
            <a:r>
              <a:rPr lang="ru-RU" sz="2800" b="1" dirty="0" smtClean="0">
                <a:solidFill>
                  <a:schemeClr val="tx1"/>
                </a:solidFill>
              </a:rPr>
              <a:t>, </a:t>
            </a:r>
            <a:r>
              <a:rPr lang="ru-RU" sz="2800" b="1" dirty="0" smtClean="0">
                <a:solidFill>
                  <a:schemeClr val="tx1"/>
                </a:solidFill>
              </a:rPr>
              <a:t> оружие </a:t>
            </a:r>
            <a:r>
              <a:rPr lang="ru-RU" sz="2800" b="1" dirty="0" smtClean="0">
                <a:solidFill>
                  <a:schemeClr val="tx1"/>
                </a:solidFill>
              </a:rPr>
              <a:t>для фронта, шили обмундирование для армии и многое </a:t>
            </a:r>
            <a:r>
              <a:rPr lang="ru-RU" sz="2800" b="1" dirty="0" smtClean="0">
                <a:solidFill>
                  <a:schemeClr val="tx1"/>
                </a:solidFill>
              </a:rPr>
              <a:t>другое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4ffafe41dca68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51520" y="1628800"/>
            <a:ext cx="4059238" cy="2808312"/>
          </a:xfrm>
        </p:spPr>
      </p:pic>
      <p:pic>
        <p:nvPicPr>
          <p:cNvPr id="6" name="Содержимое 5" descr="740_310677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644008" y="1628800"/>
            <a:ext cx="4203254" cy="2736304"/>
          </a:xfrm>
        </p:spPr>
      </p:pic>
      <p:pic>
        <p:nvPicPr>
          <p:cNvPr id="6146" name="Picture 2" descr="C:\Users\я\Desktop\презентация\ВОВ\183513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99792" y="4077072"/>
            <a:ext cx="3384376" cy="25382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4435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Война длилась долгих четыре года. Наша доблестная армия не только прогнала немцев с нашей земли, но и освободила народы других стран, захваченных гитлеровской </a:t>
            </a:r>
            <a:r>
              <a:rPr lang="ru-RU" sz="2400" b="1" dirty="0" smtClean="0">
                <a:solidFill>
                  <a:schemeClr val="tx1"/>
                </a:solidFill>
              </a:rPr>
              <a:t>Германией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4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323528" y="1772816"/>
            <a:ext cx="4284867" cy="3384376"/>
          </a:xfrm>
        </p:spPr>
      </p:pic>
      <p:pic>
        <p:nvPicPr>
          <p:cNvPr id="6" name="Содержимое 5" descr="92efbd856029ef96d360dd395c831353573150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499992" y="2780928"/>
            <a:ext cx="4392488" cy="34284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g2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115616" y="1628800"/>
            <a:ext cx="6768752" cy="4868106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0439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Наши солдаты дошли до Берлина столицы Германии. И там, на самом главном здании, которое называлось Рейхстагом, был водружен наш флаг </a:t>
            </a:r>
            <a:r>
              <a:rPr lang="ru-RU" sz="2400" b="1" dirty="0" smtClean="0">
                <a:solidFill>
                  <a:schemeClr val="tx1"/>
                </a:solidFill>
              </a:rPr>
              <a:t>Победы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я\Desktop\презентация\ВОВ\Презентация на тему_ _Презентация на тему_ Великая Отечественная война 1941-1945. К 70-летию Великой Победы_. Скачать бесплатно и без регистрации._files\img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240104"/>
            <a:ext cx="8496944" cy="6376205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4048" y="3068960"/>
            <a:ext cx="3682752" cy="288032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9 мая 1945 года закончилась война, и тот день стал самым светлым и любимым праздником Днем Победы! Во многих городах нашей страны прогремели залпы победного салюта!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я\Desktop\презентация\ВОВ\dec418ec50436e83c49257ed628cd3051fc087119237984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404664"/>
            <a:ext cx="8762663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3599" y="188640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Constantia" panose="02030602050306030303" pitchFamily="18" charset="0"/>
              </a:rPr>
              <a:t>Цель. Задачи</a:t>
            </a:r>
            <a:endParaRPr lang="en-US" sz="4800" b="1" dirty="0">
              <a:latin typeface="Constantia" panose="0203060205030603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6293" y="1268760"/>
            <a:ext cx="777686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800" b="1" dirty="0" smtClean="0"/>
              <a:t>Цель</a:t>
            </a:r>
            <a:r>
              <a:rPr lang="ru-RU" sz="2400" b="1" dirty="0" smtClean="0"/>
              <a:t>:</a:t>
            </a:r>
            <a:r>
              <a:rPr lang="ru-RU" sz="2000" b="1" dirty="0" smtClean="0"/>
              <a:t> приобщение </a:t>
            </a:r>
            <a:r>
              <a:rPr lang="ru-RU" sz="2000" b="1" dirty="0"/>
              <a:t>детей к истории России на примере исторических событий Великой Отечественной в</a:t>
            </a:r>
            <a:r>
              <a:rPr lang="ru-RU" sz="2000" b="1" dirty="0" smtClean="0"/>
              <a:t>ойны.</a:t>
            </a:r>
          </a:p>
          <a:p>
            <a:pPr indent="457200" algn="just"/>
            <a:endParaRPr lang="ru-RU" sz="2400" b="1" dirty="0" smtClean="0"/>
          </a:p>
          <a:p>
            <a:pPr indent="457200" algn="just"/>
            <a:r>
              <a:rPr lang="ru-RU" sz="2800" b="1" dirty="0" smtClean="0"/>
              <a:t>Задачи:</a:t>
            </a:r>
          </a:p>
          <a:p>
            <a:pPr marL="457200" indent="-457200" algn="just">
              <a:buAutoNum type="arabicPeriod"/>
            </a:pPr>
            <a:r>
              <a:rPr lang="ru-RU" sz="2000" b="1" dirty="0" smtClean="0"/>
              <a:t>Воспитывать </a:t>
            </a:r>
            <a:r>
              <a:rPr lang="ru-RU" sz="2000" b="1" dirty="0"/>
              <a:t>чувство патриотизма, уважительного отношения к истории Родины, к ветеранам Великой Отечественной войны</a:t>
            </a:r>
            <a:r>
              <a:rPr lang="ru-RU" sz="2000" b="1" dirty="0" smtClean="0"/>
              <a:t>.</a:t>
            </a:r>
          </a:p>
          <a:p>
            <a:pPr marL="457200" indent="-457200" algn="just">
              <a:buAutoNum type="arabicPeriod"/>
            </a:pPr>
            <a:r>
              <a:rPr lang="ru-RU" sz="2000" b="1" dirty="0"/>
              <a:t>Способствовать поддержанию семейных традиций: формировать чувство гордости за народ - освободитель, объединяя этим детей, родителей, педагогов. </a:t>
            </a:r>
            <a:endParaRPr lang="ru-RU" sz="2000" b="1" dirty="0" smtClean="0"/>
          </a:p>
          <a:p>
            <a:pPr marL="457200" indent="-457200" algn="just">
              <a:buAutoNum type="arabicPeriod"/>
            </a:pPr>
            <a:r>
              <a:rPr lang="ru-RU" sz="2000" b="1" dirty="0"/>
              <a:t>Развивать познавательный интерес и формировать достоверные представления детей о героическом прошлом родной страны на примере историй своей семьи, истории малой Родины.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60382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я\Desktop\презентация\ВОВ\img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9292" y="175884"/>
            <a:ext cx="8593207" cy="64449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469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508104" y="476672"/>
            <a:ext cx="3384376" cy="568863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+mn-lt"/>
              </a:rPr>
              <a:t>На рассвете 22 июня 1941 года, на мирные, ещё спящие города и села нашей Родины, с аэродромов поднялись в воздух немецкие самолеты с </a:t>
            </a:r>
            <a:r>
              <a:rPr lang="ru-RU" sz="3200" b="1" dirty="0" smtClean="0">
                <a:solidFill>
                  <a:schemeClr val="tx1"/>
                </a:solidFill>
                <a:latin typeface="+mn-lt"/>
              </a:rPr>
              <a:t>бомбами</a:t>
            </a:r>
            <a:endParaRPr lang="ru-RU" sz="32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26" name="Picture 2" descr="C:\Users\я\Desktop\презентация\ВОВ\0006-006-Den-Pobedy-klassnyj-cha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332656"/>
            <a:ext cx="5148064" cy="3861048"/>
          </a:xfrm>
          <a:prstGeom prst="rect">
            <a:avLst/>
          </a:prstGeom>
          <a:noFill/>
        </p:spPr>
      </p:pic>
      <p:pic>
        <p:nvPicPr>
          <p:cNvPr id="1027" name="Picture 3" descr="C:\Users\я\Desktop\презентация\ВОВ\tmp4FF-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584" y="4221088"/>
            <a:ext cx="3657600" cy="2221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90279"/>
            <a:ext cx="8229600" cy="1296144"/>
          </a:xfrm>
        </p:spPr>
        <p:txBody>
          <a:bodyPr>
            <a:normAutofit fontScale="90000"/>
          </a:bodyPr>
          <a:lstStyle/>
          <a:p>
            <a:pPr indent="457200" algn="ctr"/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600" b="1" dirty="0" smtClean="0">
                <a:solidFill>
                  <a:schemeClr val="tx1"/>
                </a:solidFill>
                <a:latin typeface="+mn-lt"/>
              </a:rPr>
              <a:t>Воздух наполнился рокотом моторов, танков и грузовиков</a:t>
            </a:r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endParaRPr lang="ru-RU" sz="3600" dirty="0">
              <a:latin typeface="+mn-lt"/>
            </a:endParaRPr>
          </a:p>
        </p:txBody>
      </p:sp>
      <p:pic>
        <p:nvPicPr>
          <p:cNvPr id="2050" name="Picture 2" descr="C:\Users\я\Desktop\презентация\ВОВ\Panther-rubbl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692696"/>
            <a:ext cx="6912768" cy="45451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51555" y="3722898"/>
            <a:ext cx="3549080" cy="3165037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+mn-lt"/>
              </a:rPr>
              <a:t>Немецко-</a:t>
            </a:r>
            <a:br>
              <a:rPr lang="ru-RU" sz="32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3200" b="1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3200" b="1" dirty="0">
                <a:solidFill>
                  <a:schemeClr val="tx1"/>
                </a:solidFill>
                <a:latin typeface="+mn-lt"/>
              </a:rPr>
            </a:br>
            <a:r>
              <a:rPr lang="ru-RU" sz="32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3200" b="1" dirty="0">
                <a:solidFill>
                  <a:schemeClr val="tx1"/>
                </a:solidFill>
                <a:latin typeface="+mn-lt"/>
              </a:rPr>
              <a:t>Ф</a:t>
            </a:r>
            <a:r>
              <a:rPr lang="ru-RU" sz="3200" b="1" dirty="0" smtClean="0">
                <a:solidFill>
                  <a:schemeClr val="tx1"/>
                </a:solidFill>
                <a:latin typeface="+mn-lt"/>
              </a:rPr>
              <a:t>ашистская </a:t>
            </a:r>
            <a:r>
              <a:rPr lang="ru-RU" sz="3200" b="1" dirty="0" smtClean="0">
                <a:solidFill>
                  <a:schemeClr val="tx1"/>
                </a:solidFill>
                <a:latin typeface="+mn-lt"/>
              </a:rPr>
              <a:t>Германия вероломно, без объявления войны, напала на нашу </a:t>
            </a:r>
            <a:r>
              <a:rPr lang="ru-RU" sz="3200" b="1" dirty="0" smtClean="0">
                <a:solidFill>
                  <a:schemeClr val="tx1"/>
                </a:solidFill>
                <a:latin typeface="+mn-lt"/>
              </a:rPr>
              <a:t>страну</a:t>
            </a:r>
            <a:r>
              <a:rPr lang="ru-RU" sz="3200" dirty="0" smtClean="0">
                <a:latin typeface="+mn-lt"/>
              </a:rPr>
              <a:t/>
            </a:r>
            <a:br>
              <a:rPr lang="ru-RU" sz="3200" dirty="0" smtClean="0">
                <a:latin typeface="+mn-lt"/>
              </a:rPr>
            </a:br>
            <a:endParaRPr lang="ru-RU" sz="3200" dirty="0">
              <a:latin typeface="+mn-lt"/>
            </a:endParaRPr>
          </a:p>
        </p:txBody>
      </p:sp>
      <p:pic>
        <p:nvPicPr>
          <p:cNvPr id="3074" name="Picture 2" descr="C:\Users\я\Desktop\презентация\ВОВ\1 (2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4008" y="404664"/>
            <a:ext cx="3954016" cy="2856777"/>
          </a:xfrm>
          <a:prstGeom prst="rect">
            <a:avLst/>
          </a:prstGeom>
          <a:noFill/>
        </p:spPr>
      </p:pic>
      <p:pic>
        <p:nvPicPr>
          <p:cNvPr id="3075" name="Picture 3" descr="C:\Users\я\Desktop\презентация\ВОВ\keek2qLiKoM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3429000"/>
            <a:ext cx="4536504" cy="3046493"/>
          </a:xfrm>
          <a:prstGeom prst="rect">
            <a:avLst/>
          </a:prstGeom>
          <a:noFill/>
        </p:spPr>
      </p:pic>
      <p:pic>
        <p:nvPicPr>
          <p:cNvPr id="11267" name="Picture 3" descr="C:\Users\я\Desktop\презентация\ВОВ\0_5f8e6_bed748f4_orig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404663"/>
            <a:ext cx="4248471" cy="29057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952" y="332656"/>
            <a:ext cx="8229600" cy="165618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+mn-lt"/>
              </a:rPr>
              <a:t>Фашистские самолеты бомбили города и порты</a:t>
            </a:r>
            <a:br>
              <a:rPr lang="ru-RU" sz="3200" b="1" dirty="0" smtClean="0">
                <a:solidFill>
                  <a:schemeClr val="tx1"/>
                </a:solidFill>
                <a:latin typeface="+mn-lt"/>
              </a:rPr>
            </a:br>
            <a:endParaRPr lang="ru-RU" sz="32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098" name="Picture 2" descr="C:\Users\я\Desktop\презентация\ВОВ\03 (1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1556792"/>
            <a:ext cx="7452320" cy="4941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301208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+mn-lt"/>
              </a:rPr>
              <a:t>А</a:t>
            </a:r>
            <a:r>
              <a:rPr lang="ru-RU" sz="3200" b="1" dirty="0" smtClean="0">
                <a:solidFill>
                  <a:schemeClr val="tx1"/>
                </a:solidFill>
                <a:latin typeface="+mn-lt"/>
              </a:rPr>
              <a:t>эродромы </a:t>
            </a:r>
            <a:r>
              <a:rPr lang="ru-RU" sz="3200" b="1" dirty="0" smtClean="0">
                <a:solidFill>
                  <a:schemeClr val="tx1"/>
                </a:solidFill>
                <a:latin typeface="+mn-lt"/>
              </a:rPr>
              <a:t>и железнодорожные станции</a:t>
            </a:r>
            <a:br>
              <a:rPr lang="ru-RU" sz="3200" b="1" dirty="0" smtClean="0">
                <a:solidFill>
                  <a:schemeClr val="tx1"/>
                </a:solidFill>
                <a:latin typeface="+mn-lt"/>
              </a:rPr>
            </a:br>
            <a:endParaRPr lang="ru-RU" sz="32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122" name="Picture 2" descr="C:\Users\я\Desktop\презентация\ВОВ\3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548680"/>
            <a:ext cx="7560840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402</TotalTime>
  <Words>589</Words>
  <Application>Microsoft Office PowerPoint</Application>
  <PresentationFormat>Экран (4:3)</PresentationFormat>
  <Paragraphs>44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На рассвете 22 июня 1941 года, на мирные, ещё спящие города и села нашей Родины, с аэродромов поднялись в воздух немецкие самолеты с бомбами</vt:lpstr>
      <vt:lpstr>         Воздух наполнился рокотом моторов, танков и грузовиков </vt:lpstr>
      <vt:lpstr>Немецко-   Фашистская Германия вероломно, без объявления войны, напала на нашу страну </vt:lpstr>
      <vt:lpstr>Фашистские самолеты бомбили города и порты </vt:lpstr>
      <vt:lpstr>Аэродромы и железнодорожные станции </vt:lpstr>
      <vt:lpstr>Бомбы сыпались на пионерские лагеря, детские сады </vt:lpstr>
      <vt:lpstr>На больницы и жилые дома </vt:lpstr>
      <vt:lpstr>Фашистская Германия хотела уничтожить весь народ нашей страны. В те грозные дни начала Великой Отечественной войны, словно клятва Родине, звучала песня «Священная война (муз. А. Александрова, сл. В. Лебедева- Кумача)</vt:lpstr>
      <vt:lpstr>Все люди поднялись на защиту своей Родины. На фронт шли не только воины нашей армии, но даже дети нередко убегали из дома, чтобы воевать с фашистами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Они были медсестрами, врачами, связистами, разведчицами </vt:lpstr>
      <vt:lpstr>Презентация PowerPoint</vt:lpstr>
      <vt:lpstr>А в тылу старики, женщины,  дети работали на заводах и фабриках </vt:lpstr>
      <vt:lpstr>И днем и ночью делали  снаряды,  оружие для фронта, шили обмундирование для армии и многое другое</vt:lpstr>
      <vt:lpstr>Война длилась долгих четыре года. Наша доблестная армия не только прогнала немцев с нашей земли, но и освободила народы других стран, захваченных гитлеровской Германией</vt:lpstr>
      <vt:lpstr>Наши солдаты дошли до Берлина столицы Германии. И там, на самом главном здании, которое называлось Рейхстагом, был водружен наш флаг Победы</vt:lpstr>
      <vt:lpstr>9 мая 1945 года закончилась война, и тот день стал самым светлым и любимым праздником Днем Победы! Во многих городах нашей страны прогремели залпы победного салюта!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 рассвете 22 июня 1941 года, на мирные, ещё спящие города и села нашей Родины, с аэродромов поднялись в воздух немецкие самолеты с бомбами.</dc:title>
  <dc:creator>я</dc:creator>
  <cp:lastModifiedBy>Samsung</cp:lastModifiedBy>
  <cp:revision>20</cp:revision>
  <dcterms:created xsi:type="dcterms:W3CDTF">2015-05-01T06:12:04Z</dcterms:created>
  <dcterms:modified xsi:type="dcterms:W3CDTF">2024-10-26T08:05:03Z</dcterms:modified>
</cp:coreProperties>
</file>